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2"/>
  </p:notesMasterIdLst>
  <p:sldIdLst>
    <p:sldId id="256" r:id="rId2"/>
    <p:sldId id="275" r:id="rId3"/>
    <p:sldId id="261" r:id="rId4"/>
    <p:sldId id="376" r:id="rId5"/>
    <p:sldId id="287" r:id="rId6"/>
    <p:sldId id="273" r:id="rId7"/>
    <p:sldId id="274" r:id="rId8"/>
    <p:sldId id="258" r:id="rId9"/>
    <p:sldId id="262" r:id="rId10"/>
    <p:sldId id="260" r:id="rId11"/>
    <p:sldId id="370" r:id="rId12"/>
    <p:sldId id="320" r:id="rId13"/>
    <p:sldId id="303" r:id="rId14"/>
    <p:sldId id="290" r:id="rId15"/>
    <p:sldId id="348" r:id="rId16"/>
    <p:sldId id="301" r:id="rId17"/>
    <p:sldId id="299" r:id="rId18"/>
    <p:sldId id="297" r:id="rId19"/>
    <p:sldId id="349" r:id="rId20"/>
    <p:sldId id="292" r:id="rId21"/>
    <p:sldId id="291" r:id="rId22"/>
    <p:sldId id="293" r:id="rId23"/>
    <p:sldId id="350" r:id="rId24"/>
    <p:sldId id="306" r:id="rId25"/>
    <p:sldId id="296" r:id="rId26"/>
    <p:sldId id="307" r:id="rId27"/>
    <p:sldId id="280" r:id="rId28"/>
    <p:sldId id="272" r:id="rId29"/>
    <p:sldId id="310" r:id="rId30"/>
    <p:sldId id="312" r:id="rId31"/>
    <p:sldId id="313" r:id="rId32"/>
    <p:sldId id="314" r:id="rId33"/>
    <p:sldId id="340" r:id="rId34"/>
    <p:sldId id="369" r:id="rId35"/>
    <p:sldId id="328" r:id="rId36"/>
    <p:sldId id="374" r:id="rId37"/>
    <p:sldId id="281" r:id="rId38"/>
    <p:sldId id="351" r:id="rId39"/>
    <p:sldId id="373" r:id="rId40"/>
    <p:sldId id="375" r:id="rId41"/>
    <p:sldId id="319" r:id="rId42"/>
    <p:sldId id="352" r:id="rId43"/>
    <p:sldId id="372" r:id="rId44"/>
    <p:sldId id="353" r:id="rId45"/>
    <p:sldId id="354" r:id="rId46"/>
    <p:sldId id="316" r:id="rId47"/>
    <p:sldId id="341" r:id="rId48"/>
    <p:sldId id="347" r:id="rId49"/>
    <p:sldId id="321" r:id="rId50"/>
    <p:sldId id="322" r:id="rId51"/>
    <p:sldId id="324" r:id="rId52"/>
    <p:sldId id="325" r:id="rId53"/>
    <p:sldId id="326" r:id="rId54"/>
    <p:sldId id="366" r:id="rId55"/>
    <p:sldId id="323" r:id="rId56"/>
    <p:sldId id="367" r:id="rId57"/>
    <p:sldId id="359" r:id="rId58"/>
    <p:sldId id="265" r:id="rId59"/>
    <p:sldId id="356" r:id="rId60"/>
    <p:sldId id="264" r:id="rId61"/>
    <p:sldId id="355" r:id="rId62"/>
    <p:sldId id="346" r:id="rId63"/>
    <p:sldId id="371" r:id="rId64"/>
    <p:sldId id="286" r:id="rId65"/>
    <p:sldId id="284" r:id="rId66"/>
    <p:sldId id="357" r:id="rId67"/>
    <p:sldId id="283" r:id="rId68"/>
    <p:sldId id="368" r:id="rId69"/>
    <p:sldId id="331" r:id="rId70"/>
    <p:sldId id="332" r:id="rId71"/>
    <p:sldId id="364" r:id="rId72"/>
    <p:sldId id="358" r:id="rId73"/>
    <p:sldId id="363" r:id="rId74"/>
    <p:sldId id="336" r:id="rId75"/>
    <p:sldId id="362" r:id="rId76"/>
    <p:sldId id="298" r:id="rId77"/>
    <p:sldId id="300" r:id="rId78"/>
    <p:sldId id="327" r:id="rId79"/>
    <p:sldId id="339" r:id="rId80"/>
    <p:sldId id="344" r:id="rId8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86164" autoAdjust="0"/>
  </p:normalViewPr>
  <p:slideViewPr>
    <p:cSldViewPr snapToGrid="0">
      <p:cViewPr varScale="1">
        <p:scale>
          <a:sx n="79" d="100"/>
          <a:sy n="79" d="100"/>
        </p:scale>
        <p:origin x="470" y="8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0.70589999999999997</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0.23</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14.03.2023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32</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2739616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40</a:t>
            </a:fld>
            <a:endParaRPr lang="de-DE"/>
          </a:p>
        </p:txBody>
      </p:sp>
    </p:spTree>
    <p:extLst>
      <p:ext uri="{BB962C8B-B14F-4D97-AF65-F5344CB8AC3E}">
        <p14:creationId xmlns:p14="http://schemas.microsoft.com/office/powerpoint/2010/main" val="335286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41</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46</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6745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76</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77</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78</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10</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3/14/2023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3/14/2023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68.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
            </a: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7" name="Rectangle 56">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9394E1F-0B5F-497D-B2A6-8383A2A5483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60" name="Rectangle 59">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r>
              <a:rPr lang="en-US" sz="3600" dirty="0">
                <a:solidFill>
                  <a:srgbClr val="FFFFFF"/>
                </a:solidFill>
              </a:rPr>
              <a:t>ROC unbalanced</a:t>
            </a:r>
          </a:p>
        </p:txBody>
      </p:sp>
      <p:pic>
        <p:nvPicPr>
          <p:cNvPr id="8" name="Grafik 7">
            <a:extLst>
              <a:ext uri="{FF2B5EF4-FFF2-40B4-BE49-F238E27FC236}">
                <a16:creationId xmlns:a16="http://schemas.microsoft.com/office/drawing/2014/main" id="{3E8A9E9A-AFBD-5ED3-894E-5BFF12DACE42}"/>
              </a:ext>
            </a:extLst>
          </p:cNvPr>
          <p:cNvPicPr>
            <a:picLocks noChangeAspect="1"/>
          </p:cNvPicPr>
          <p:nvPr/>
        </p:nvPicPr>
        <p:blipFill>
          <a:blip r:embed="rId3"/>
          <a:stretch>
            <a:fillRect/>
          </a:stretch>
        </p:blipFill>
        <p:spPr>
          <a:xfrm>
            <a:off x="4765053" y="1522984"/>
            <a:ext cx="6764864" cy="3788323"/>
          </a:xfrm>
          <a:prstGeom prst="rect">
            <a:avLst/>
          </a:prstGeom>
        </p:spPr>
      </p:pic>
      <p:pic>
        <p:nvPicPr>
          <p:cNvPr id="10" name="Grafik 9">
            <a:extLst>
              <a:ext uri="{FF2B5EF4-FFF2-40B4-BE49-F238E27FC236}">
                <a16:creationId xmlns:a16="http://schemas.microsoft.com/office/drawing/2014/main" id="{C5ED3D0D-6320-0558-48DE-72F43BFB9420}"/>
              </a:ext>
            </a:extLst>
          </p:cNvPr>
          <p:cNvPicPr>
            <a:picLocks noChangeAspect="1"/>
          </p:cNvPicPr>
          <p:nvPr/>
        </p:nvPicPr>
        <p:blipFill>
          <a:blip r:embed="rId4"/>
          <a:stretch>
            <a:fillRect/>
          </a:stretch>
        </p:blipFill>
        <p:spPr>
          <a:xfrm>
            <a:off x="4765053" y="1405111"/>
            <a:ext cx="4934639" cy="228632"/>
          </a:xfrm>
          <a:prstGeom prst="rect">
            <a:avLst/>
          </a:prstGeom>
        </p:spPr>
      </p:pic>
    </p:spTree>
    <p:extLst>
      <p:ext uri="{BB962C8B-B14F-4D97-AF65-F5344CB8AC3E}">
        <p14:creationId xmlns:p14="http://schemas.microsoft.com/office/powerpoint/2010/main" val="2480680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
            </a: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smtClean="0">
                <a:solidFill>
                  <a:srgbClr val="FFFFFF">
                    <a:alpha val="90000"/>
                  </a:srgbClr>
                </a:solidFill>
              </a:rPr>
              <a:t>SCOPE</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385189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7" name="Rectangle 56">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DB65393-421E-E8A5-C08D-427CABD7CE92}"/>
              </a:ext>
            </a:extLst>
          </p:cNvPr>
          <p:cNvPicPr>
            <a:picLocks noChangeAspect="1"/>
          </p:cNvPicPr>
          <p:nvPr/>
        </p:nvPicPr>
        <p:blipFill>
          <a:blip r:embed="rId3"/>
          <a:stretch>
            <a:fillRect/>
          </a:stretch>
        </p:blipFill>
        <p:spPr>
          <a:xfrm>
            <a:off x="4305397" y="1005840"/>
            <a:ext cx="7448535" cy="4885120"/>
          </a:xfrm>
          <a:prstGeom prst="rect">
            <a:avLst/>
          </a:prstGeom>
        </p:spPr>
      </p:pic>
      <p:grpSp>
        <p:nvGrpSpPr>
          <p:cNvPr id="59" name="Group 58">
            <a:extLst>
              <a:ext uri="{FF2B5EF4-FFF2-40B4-BE49-F238E27FC236}">
                <a16:creationId xmlns:a16="http://schemas.microsoft.com/office/drawing/2014/main" id="{79394E1F-0B5F-497D-B2A6-8383A2A5483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60" name="Rectangle 59">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First Iteration</a:t>
            </a:r>
            <a:br>
              <a:rPr lang="en-US" sz="3600" dirty="0">
                <a:solidFill>
                  <a:srgbClr val="FFFFFF"/>
                </a:solidFill>
              </a:rPr>
            </a:br>
            <a:r>
              <a:rPr lang="en-US" sz="3600" dirty="0">
                <a:solidFill>
                  <a:srgbClr val="FFFFFF"/>
                </a:solidFill>
              </a:rPr>
              <a:t>ROC</a:t>
            </a:r>
            <a:br>
              <a:rPr lang="en-US" sz="3600" dirty="0">
                <a:solidFill>
                  <a:srgbClr val="FFFFFF"/>
                </a:solidFill>
              </a:rPr>
            </a:br>
            <a:r>
              <a:rPr lang="en-US" sz="3600" dirty="0">
                <a:solidFill>
                  <a:srgbClr val="FFFFFF"/>
                </a:solidFill>
              </a:rPr>
              <a:t>Balanced</a:t>
            </a:r>
          </a:p>
        </p:txBody>
      </p:sp>
      <p:pic>
        <p:nvPicPr>
          <p:cNvPr id="10" name="Grafik 9">
            <a:extLst>
              <a:ext uri="{FF2B5EF4-FFF2-40B4-BE49-F238E27FC236}">
                <a16:creationId xmlns:a16="http://schemas.microsoft.com/office/drawing/2014/main" id="{C5ED3D0D-6320-0558-48DE-72F43BFB9420}"/>
              </a:ext>
            </a:extLst>
          </p:cNvPr>
          <p:cNvPicPr>
            <a:picLocks noChangeAspect="1"/>
          </p:cNvPicPr>
          <p:nvPr/>
        </p:nvPicPr>
        <p:blipFill>
          <a:blip r:embed="rId4"/>
          <a:stretch>
            <a:fillRect/>
          </a:stretch>
        </p:blipFill>
        <p:spPr>
          <a:xfrm>
            <a:off x="4305397" y="909984"/>
            <a:ext cx="4934639" cy="228632"/>
          </a:xfrm>
          <a:prstGeom prst="rect">
            <a:avLst/>
          </a:prstGeom>
        </p:spPr>
      </p:pic>
    </p:spTree>
    <p:extLst>
      <p:ext uri="{BB962C8B-B14F-4D97-AF65-F5344CB8AC3E}">
        <p14:creationId xmlns:p14="http://schemas.microsoft.com/office/powerpoint/2010/main" val="722670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Ensemble</a:t>
            </a:r>
            <a:br>
              <a:rPr lang="en-US" sz="3200" dirty="0">
                <a:solidFill>
                  <a:srgbClr val="FFFFFF"/>
                </a:solidFill>
              </a:rPr>
            </a:br>
            <a:endParaRPr lang="en-US" sz="3200" dirty="0">
              <a:solidFill>
                <a:srgbClr val="FFFFFF"/>
              </a:solidFill>
            </a:endParaRP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Key</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
        <p:nvSpPr>
          <p:cNvPr id="3"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smtClean="0"/>
              <a:t>Variable list</a:t>
            </a:r>
            <a:endParaRPr lang="en-US" sz="2600" dirty="0"/>
          </a:p>
        </p:txBody>
      </p:sp>
    </p:spTree>
    <p:extLst>
      <p:ext uri="{BB962C8B-B14F-4D97-AF65-F5344CB8AC3E}">
        <p14:creationId xmlns:p14="http://schemas.microsoft.com/office/powerpoint/2010/main" val="304314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r>
              <a:rPr lang="en-US" dirty="0">
                <a:solidFill>
                  <a:srgbClr val="FFFFFF"/>
                </a:solidFill>
              </a:rPr>
              <a:t/>
            </a:r>
            <a:br>
              <a:rPr lang="en-US" dirty="0">
                <a:solidFill>
                  <a:srgbClr val="FFFFFF"/>
                </a:solidFill>
              </a:rPr>
            </a:br>
            <a:r>
              <a:rPr lang="en-US" dirty="0">
                <a:solidFill>
                  <a:srgbClr val="FFFFFF"/>
                </a:solidFill>
              </a:rPr>
              <a:t/>
            </a:r>
            <a:br>
              <a:rPr lang="en-US" dirty="0">
                <a:solidFill>
                  <a:srgbClr val="FFFFFF"/>
                </a:solidFill>
              </a:rPr>
            </a:br>
            <a:r>
              <a:rPr lang="en-US" sz="3600" dirty="0">
                <a:solidFill>
                  <a:srgbClr val="FFFFFF"/>
                </a:solidFill>
              </a:rPr>
              <a:t>Reflection</a:t>
            </a:r>
            <a:r>
              <a:rPr lang="en-US" dirty="0">
                <a:solidFill>
                  <a:srgbClr val="FFFFFF"/>
                </a:solidFill>
              </a:rPr>
              <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r>
              <a:rPr lang="en-US" dirty="0">
                <a:solidFill>
                  <a:srgbClr val="FFFEFF"/>
                </a:solidFill>
              </a:rPr>
              <a:t/>
            </a:r>
            <a:br>
              <a:rPr lang="en-US" dirty="0">
                <a:solidFill>
                  <a:srgbClr val="FFFEFF"/>
                </a:solidFill>
              </a:rPr>
            </a:br>
            <a:r>
              <a:rPr lang="en-US" dirty="0">
                <a:solidFill>
                  <a:srgbClr val="FFFEFF"/>
                </a:solidFill>
              </a:rPr>
              <a:t/>
            </a:r>
            <a:br>
              <a:rPr lang="en-US" dirty="0">
                <a:solidFill>
                  <a:srgbClr val="FFFEFF"/>
                </a:solidFill>
              </a:rPr>
            </a:br>
            <a:r>
              <a:rPr lang="en-US" sz="1900" dirty="0">
                <a:solidFill>
                  <a:srgbClr val="FFFEFF"/>
                </a:solidFill>
              </a:rPr>
              <a:t>Possible improvements in current model setting</a:t>
            </a:r>
            <a:r>
              <a:rPr lang="en-US" dirty="0">
                <a:solidFill>
                  <a:srgbClr val="FFFEFF"/>
                </a:solidFill>
              </a:rPr>
              <a:t/>
            </a:r>
            <a:br>
              <a:rPr lang="en-US" dirty="0">
                <a:solidFill>
                  <a:srgbClr val="FFFEFF"/>
                </a:solidFill>
              </a:rPr>
            </a:br>
            <a:r>
              <a:rPr lang="en-US" dirty="0">
                <a:solidFill>
                  <a:srgbClr val="FFFEFF"/>
                </a:solidFill>
              </a:rPr>
              <a:t/>
            </a: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2442285766"/>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a:xfrm>
            <a:off x="767857" y="2836654"/>
            <a:ext cx="3031852" cy="2238965"/>
          </a:xfrm>
        </p:spPr>
        <p:txBody>
          <a:bodyPr>
            <a:normAutofit/>
          </a:bodyPr>
          <a:lstStyle/>
          <a:p>
            <a:r>
              <a:rPr lang="en-US" sz="1900" dirty="0" smtClean="0"/>
              <a:t>Model is good </a:t>
            </a:r>
            <a:r>
              <a:rPr lang="en-US" sz="1900" dirty="0"/>
              <a:t>at identifying non-top songs </a:t>
            </a:r>
            <a:r>
              <a:rPr lang="en-US" sz="1900" dirty="0" smtClean="0"/>
              <a:t>but </a:t>
            </a:r>
            <a:r>
              <a:rPr lang="en-US" sz="1900" dirty="0"/>
              <a:t>not </a:t>
            </a:r>
            <a:r>
              <a:rPr lang="en-US" sz="1900" dirty="0" smtClean="0"/>
              <a:t>good </a:t>
            </a:r>
            <a:r>
              <a:rPr lang="en-US" sz="1900" dirty="0"/>
              <a:t>at identifying top </a:t>
            </a:r>
            <a:r>
              <a:rPr lang="en-US" sz="1900" dirty="0" smtClean="0"/>
              <a:t>songs</a:t>
            </a:r>
            <a:endParaRPr lang="en-GB" sz="1900" dirty="0" smtClean="0"/>
          </a:p>
        </p:txBody>
      </p:sp>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1027" name="8B1ABD4F-2A4A-4CC8-A143-4AA06F8A0B35" descr="8460b2e6-21fe-4b9c-96ca-e6881f443e7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10" y="5075619"/>
            <a:ext cx="10985734" cy="17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75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1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a:t>
            </a:r>
            <a:r>
              <a:rPr lang="en-US" dirty="0" smtClean="0"/>
              <a:t>, we would need </a:t>
            </a:r>
            <a:r>
              <a:rPr lang="en-US" b="1" dirty="0" smtClean="0"/>
              <a:t>more data </a:t>
            </a:r>
            <a:r>
              <a:rPr lang="en-US" dirty="0" smtClean="0"/>
              <a:t>and should train the model on a new dataset. </a:t>
            </a:r>
            <a:endParaRPr lang="en-US" dirty="0"/>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2272</Words>
  <Application>Microsoft Office PowerPoint</Application>
  <PresentationFormat>Breitbild</PresentationFormat>
  <Paragraphs>316</Paragraphs>
  <Slides>80</Slides>
  <Notes>49</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80</vt:i4>
      </vt:variant>
    </vt:vector>
  </HeadingPairs>
  <TitlesOfParts>
    <vt:vector size="88"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SCOPE</vt:lpstr>
      <vt:lpstr>Variable list</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ROC unbalanced</vt:lpstr>
      <vt:lpstr>First Iteration unbalanced</vt:lpstr>
      <vt:lpstr>Performance First Iteration unbalanced</vt:lpstr>
      <vt:lpstr>FIRST Iteration  Balanced</vt:lpstr>
      <vt:lpstr>First Iteration ROC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ROC After Training</vt:lpstr>
      <vt:lpstr>Second Iteration Model Template –  Ensembles</vt:lpstr>
      <vt:lpstr>Second Iteration  ROC after Ensemble </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Aksel, Burcin (050)</cp:lastModifiedBy>
  <cp:revision>478</cp:revision>
  <dcterms:created xsi:type="dcterms:W3CDTF">2023-02-02T14:31:12Z</dcterms:created>
  <dcterms:modified xsi:type="dcterms:W3CDTF">2023-03-14T14:23:43Z</dcterms:modified>
</cp:coreProperties>
</file>